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2006" y="7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DFB71-B40F-4903-9700-92037ABDF8E2}">
      <dgm:prSet/>
      <dgm:spPr/>
      <dgm:t>
        <a:bodyPr/>
        <a:lstStyle/>
        <a:p>
          <a:r>
            <a:rPr lang="en-US"/>
            <a:t>Descriptive Methods</a:t>
          </a:r>
        </a:p>
      </dgm:t>
    </dgm:pt>
    <dgm:pt modelId="{29D6CC39-B34A-4EE0-A198-CC62E892D6AB}" type="parTrans" cxnId="{724AD50D-39FA-4FB2-9B20-2F6B73CC2644}">
      <dgm:prSet/>
      <dgm:spPr/>
      <dgm:t>
        <a:bodyPr/>
        <a:lstStyle/>
        <a:p>
          <a:endParaRPr lang="en-US"/>
        </a:p>
      </dgm:t>
    </dgm:pt>
    <dgm:pt modelId="{DBA47DB1-A962-41DB-AD0A-82A0D0188F4E}" type="sibTrans" cxnId="{724AD50D-39FA-4FB2-9B20-2F6B73CC2644}">
      <dgm:prSet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dirty="0"/>
            <a:t>Find human-interpretable patterns that describe the data.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dirty="0"/>
            <a:t>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024C48D9-F24E-4DDC-9806-45014B53CA5B}" type="pres">
      <dgm:prSet presAssocID="{FF1DFB71-B40F-4903-9700-92037ABDF8E2}" presName="linNode" presStyleCnt="0"/>
      <dgm:spPr/>
    </dgm:pt>
    <dgm:pt modelId="{9A48F2D0-0D59-49EC-AA09-68C94A5F018A}" type="pres">
      <dgm:prSet presAssocID="{FF1DFB71-B40F-4903-9700-92037ABDF8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7BDEC67-E543-4FD6-9842-7CC331700AC0}" type="pres">
      <dgm:prSet presAssocID="{FF1DFB71-B40F-4903-9700-92037ABDF8E2}" presName="descendantText" presStyleLbl="alignAccFollowNode1" presStyleIdx="0" presStyleCnt="2">
        <dgm:presLayoutVars>
          <dgm:bulletEnabled val="1"/>
        </dgm:presLayoutVars>
      </dgm:prSet>
      <dgm:spPr/>
    </dgm:pt>
    <dgm:pt modelId="{03899EAA-91AC-4A31-B5E0-2B7ECA706A29}" type="pres">
      <dgm:prSet presAssocID="{DBA47DB1-A962-41DB-AD0A-82A0D0188F4E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4AD50D-39FA-4FB2-9B20-2F6B73CC2644}" srcId="{1331C36E-EDE8-44E1-AD6D-527F6F1F734B}" destId="{FF1DFB71-B40F-4903-9700-92037ABDF8E2}" srcOrd="0" destOrd="0" parTransId="{29D6CC39-B34A-4EE0-A198-CC62E892D6AB}" sibTransId="{DBA47DB1-A962-41DB-AD0A-82A0D0188F4E}"/>
    <dgm:cxn modelId="{8031A70F-4E36-454E-9820-92790F8B8794}" srcId="{FF1DFB71-B40F-4903-9700-92037ABDF8E2}" destId="{10BE4611-263F-48F0-A7D4-CC8FDBF88F7D}" srcOrd="0" destOrd="0" parTransId="{935FD305-1F10-49C6-8FDD-792800AA7C4B}" sibTransId="{D9F10BD0-DF83-47D2-846A-013997F4F47F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EC264749-B2D3-48A2-A231-BC5C484FC8F5}" type="presOf" srcId="{10BE4611-263F-48F0-A7D4-CC8FDBF88F7D}" destId="{87BDEC67-E543-4FD6-9842-7CC331700AC0}" srcOrd="0" destOrd="0" presId="urn:microsoft.com/office/officeart/2005/8/layout/vList5"/>
    <dgm:cxn modelId="{44FB2E9A-16DB-4680-A50A-462A99EF2AC4}" srcId="{1331C36E-EDE8-44E1-AD6D-527F6F1F734B}" destId="{B70CBC28-4327-48FD-8C4C-819BFC202527}" srcOrd="1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C8F26BE1-CD3F-484D-849A-9FBE39958B88}" type="presOf" srcId="{FF1DFB71-B40F-4903-9700-92037ABDF8E2}" destId="{9A48F2D0-0D59-49EC-AA09-68C94A5F018A}" srcOrd="0" destOrd="0" presId="urn:microsoft.com/office/officeart/2005/8/layout/vList5"/>
    <dgm:cxn modelId="{6D798CB1-8B08-41A3-AD55-E5504EB4ADB2}" type="presParOf" srcId="{2684467A-432C-4650-93E4-73D3A3916BC9}" destId="{024C48D9-F24E-4DDC-9806-45014B53CA5B}" srcOrd="0" destOrd="0" presId="urn:microsoft.com/office/officeart/2005/8/layout/vList5"/>
    <dgm:cxn modelId="{7C2FF8E7-CF9A-4744-A865-6D978FC14C54}" type="presParOf" srcId="{024C48D9-F24E-4DDC-9806-45014B53CA5B}" destId="{9A48F2D0-0D59-49EC-AA09-68C94A5F018A}" srcOrd="0" destOrd="0" presId="urn:microsoft.com/office/officeart/2005/8/layout/vList5"/>
    <dgm:cxn modelId="{059BFF58-53F6-479E-A09A-741AD95A6F89}" type="presParOf" srcId="{024C48D9-F24E-4DDC-9806-45014B53CA5B}" destId="{87BDEC67-E543-4FD6-9842-7CC331700AC0}" srcOrd="1" destOrd="0" presId="urn:microsoft.com/office/officeart/2005/8/layout/vList5"/>
    <dgm:cxn modelId="{2C77F312-4312-4449-AAFA-6F1E75038774}" type="presParOf" srcId="{2684467A-432C-4650-93E4-73D3A3916BC9}" destId="{03899EAA-91AC-4A31-B5E0-2B7ECA706A29}" srcOrd="1" destOrd="0" presId="urn:microsoft.com/office/officeart/2005/8/layout/vList5"/>
    <dgm:cxn modelId="{24EAE861-FDB6-46A8-9CBC-644F80CC3CAA}" type="presParOf" srcId="{2684467A-432C-4650-93E4-73D3A3916BC9}" destId="{B6617C66-C3D5-49B9-ADC7-7D7E1636A22A}" srcOrd="2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EC67-E543-4FD6-9842-7CC331700AC0}">
      <dsp:nvSpPr>
        <dsp:cNvPr id="0" name=""/>
        <dsp:cNvSpPr/>
      </dsp:nvSpPr>
      <dsp:spPr>
        <a:xfrm rot="5400000">
          <a:off x="4976398" y="-1612333"/>
          <a:ext cx="1871776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/>
            <a:t>Find human-interpretable patterns that describe the data.</a:t>
          </a:r>
        </a:p>
      </dsp:txBody>
      <dsp:txXfrm rot="-5400000">
        <a:off x="3130035" y="325403"/>
        <a:ext cx="5473131" cy="1689030"/>
      </dsp:txXfrm>
    </dsp:sp>
    <dsp:sp modelId="{9A48F2D0-0D59-49EC-AA09-68C94A5F018A}">
      <dsp:nvSpPr>
        <dsp:cNvPr id="0" name=""/>
        <dsp:cNvSpPr/>
      </dsp:nvSpPr>
      <dsp:spPr>
        <a:xfrm>
          <a:off x="0" y="58"/>
          <a:ext cx="3130034" cy="2339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Descriptive Methods</a:t>
          </a:r>
        </a:p>
      </dsp:txBody>
      <dsp:txXfrm>
        <a:off x="114216" y="114274"/>
        <a:ext cx="2901602" cy="2111288"/>
      </dsp:txXfrm>
    </dsp:sp>
    <dsp:sp modelId="{9BFCA82D-5EBA-4C9E-B74F-E08961653B8F}">
      <dsp:nvSpPr>
        <dsp:cNvPr id="0" name=""/>
        <dsp:cNvSpPr/>
      </dsp:nvSpPr>
      <dsp:spPr>
        <a:xfrm rot="5400000">
          <a:off x="4976398" y="844372"/>
          <a:ext cx="1871776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200" kern="1200" dirty="0"/>
            <a:t>Use some features (variables) to predict unknown or future value of other variable.</a:t>
          </a:r>
        </a:p>
      </dsp:txBody>
      <dsp:txXfrm rot="-5400000">
        <a:off x="3130035" y="2782109"/>
        <a:ext cx="5473131" cy="1689030"/>
      </dsp:txXfrm>
    </dsp:sp>
    <dsp:sp modelId="{CA76CDD3-3DF8-4122-B56E-3D6E118C19EA}">
      <dsp:nvSpPr>
        <dsp:cNvPr id="0" name=""/>
        <dsp:cNvSpPr/>
      </dsp:nvSpPr>
      <dsp:spPr>
        <a:xfrm>
          <a:off x="0" y="2456765"/>
          <a:ext cx="3130034" cy="2339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Predictive Methods</a:t>
          </a:r>
        </a:p>
      </dsp:txBody>
      <dsp:txXfrm>
        <a:off x="114216" y="2570981"/>
        <a:ext cx="2901602" cy="2111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12522"/>
          <a:ext cx="1396939" cy="13969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587787"/>
          <a:ext cx="3991254" cy="22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587787"/>
        <a:ext cx="3991254" cy="2224280"/>
      </dsp:txXfrm>
    </dsp:sp>
    <dsp:sp modelId="{D7124951-D010-43F9-9623-7286F4D95DE5}">
      <dsp:nvSpPr>
        <dsp:cNvPr id="0" name=""/>
        <dsp:cNvSpPr/>
      </dsp:nvSpPr>
      <dsp:spPr>
        <a:xfrm>
          <a:off x="6779" y="3895010"/>
          <a:ext cx="3991254" cy="26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12522"/>
          <a:ext cx="1396939" cy="13969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587787"/>
          <a:ext cx="3991254" cy="2224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587787"/>
        <a:ext cx="3991254" cy="2224280"/>
      </dsp:txXfrm>
    </dsp:sp>
    <dsp:sp modelId="{B9B3418F-EF8F-48BA-A8AE-2DF8E8104499}">
      <dsp:nvSpPr>
        <dsp:cNvPr id="0" name=""/>
        <dsp:cNvSpPr/>
      </dsp:nvSpPr>
      <dsp:spPr>
        <a:xfrm>
          <a:off x="4696504" y="3895010"/>
          <a:ext cx="3991254" cy="2645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95010"/>
        <a:ext cx="3991254" cy="264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15330"/>
          <a:ext cx="2683434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392" y="31722"/>
        <a:ext cx="2650650" cy="30300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392" y="407832"/>
        <a:ext cx="2650650" cy="3030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Are we allowed to collect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Are we allowed to use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Is privacy preserved in the process?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Is it ethical to use and act on the data?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/>
              <a:pPr algn="r">
                <a:lnSpc>
                  <a:spcPct val="100000"/>
                </a:lnSpc>
              </a:pPr>
              <a:t>4</a:t>
            </a:fld>
            <a:endParaRPr lang="en-US" altLang="en-US" sz="13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" y="1672786"/>
            <a:ext cx="3326606" cy="353196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en-US" sz="3200" b="1" dirty="0"/>
              <a:t>Introduction to</a:t>
            </a:r>
            <a:br>
              <a:rPr lang="en-US" altLang="en-US" sz="3200" b="1" dirty="0"/>
            </a:br>
            <a:r>
              <a:rPr lang="en-US" altLang="en-US" sz="3200" b="1" dirty="0"/>
              <a:t>Data 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18" y="5108072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in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eative Commons License">
            <a:extLst>
              <a:ext uri="{FF2B5EF4-FFF2-40B4-BE49-F238E27FC236}">
                <a16:creationId xmlns:a16="http://schemas.microsoft.com/office/drawing/2014/main" id="{9AA7272C-E426-0739-B0C6-01934176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658243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2473F-FF91-5EA0-50C1-C1BEF380E2E8}"/>
              </a:ext>
            </a:extLst>
          </p:cNvPr>
          <p:cNvSpPr txBox="1"/>
          <p:nvPr/>
        </p:nvSpPr>
        <p:spPr>
          <a:xfrm>
            <a:off x="1268520" y="647315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1296102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/>
              <a:t>Introduction to Data Mining by Pang-Ning Tan, Michael Steinbach and Vipin Kumar, Addison Wesley, 2006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solidFill>
            <a:srgbClr val="CFE7F5">
              <a:alpha val="9999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Open Sans" pitchFamily="32" charset="0"/>
              </a:rPr>
              <a:t>Intracluster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706813"/>
            <a:ext cx="2209800" cy="577850"/>
          </a:xfrm>
          <a:prstGeom prst="rect">
            <a:avLst/>
          </a:prstGeom>
          <a:solidFill>
            <a:srgbClr val="CFE7F5">
              <a:alpha val="9999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>
                <a:latin typeface="Open Sans" pitchFamily="32" charset="0"/>
              </a:rPr>
              <a:t>Intercluster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>
                <a:latin typeface="Open Sans" pitchFamily="32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53546"/>
              </p:ext>
            </p:extLst>
          </p:nvPr>
        </p:nvGraphicFramePr>
        <p:xfrm>
          <a:off x="6202363" y="5353050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6810375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5445125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/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Time series prediction of stock market indices (autoregressive models).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Class information is available </a:t>
            </a:r>
            <a:r>
              <a:rPr lang="en-US" altLang="en-US" sz="2000" dirty="0">
                <a:solidFill>
                  <a:srgbClr val="333333"/>
                </a:solidFill>
                <a:ea typeface="Microsoft YaHei" panose="020B0503020204020204" pitchFamily="34" charset="-122"/>
              </a:rPr>
              <a:t>→ </a:t>
            </a:r>
            <a:r>
              <a:rPr lang="en-US" altLang="en-US" sz="2000" b="1" dirty="0">
                <a:solidFill>
                  <a:srgbClr val="333333"/>
                </a:solidFill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5627688"/>
            <a:ext cx="17541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/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400"/>
              <a:t>Goal: Reduce cost of mailing by targeting a set of consumers likely to buy a new product.</a:t>
            </a:r>
          </a:p>
          <a:p>
            <a:r>
              <a:rPr lang="en-US" altLang="en-US" sz="1400"/>
              <a:t>Approach:</a:t>
            </a:r>
          </a:p>
          <a:p>
            <a:pPr lvl="1"/>
            <a:r>
              <a:rPr lang="en-US" altLang="en-US" sz="140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/>
              <a:t>Use this information as input attributes to learn a classifier model.</a:t>
            </a:r>
          </a:p>
          <a:p>
            <a:pPr lvl="1"/>
            <a:r>
              <a:rPr lang="en-US" altLang="en-US" sz="140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21" y="6364156"/>
            <a:ext cx="4022725" cy="83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level may reach over 100 million</a:t>
            </a:r>
            <a:br>
              <a:rPr lang="en-US" altLang="en-US" sz="1500" dirty="0"/>
            </a:br>
            <a:r>
              <a:rPr lang="en-US" altLang="en-US" sz="1500" dirty="0"/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/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6294438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/>
              <a:t>Chief Data Scientist,</a:t>
            </a:r>
          </a:p>
          <a:p>
            <a:r>
              <a:rPr lang="en-US" altLang="en-US" sz="1100"/>
              <a:t>White House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/>
              <a:t>Machine Learning</a:t>
            </a:r>
            <a:r>
              <a:rPr lang="en-US" altLang="en-US" sz="1200" dirty="0"/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Artificial Intelligence:</a:t>
            </a:r>
            <a:r>
              <a:rPr lang="en-US" altLang="en-US" dirty="0"/>
              <a:t> Create an </a:t>
            </a:r>
            <a:r>
              <a:rPr lang="en-US" altLang="en-US" b="1" dirty="0"/>
              <a:t>autonomous agent</a:t>
            </a:r>
            <a:r>
              <a:rPr lang="en-US" altLang="en-US" dirty="0"/>
              <a:t> that perceives its environment and takes actions that maximize its chance of reaching some goal. </a:t>
            </a:r>
            <a:br>
              <a:rPr lang="en-US" altLang="en-US" dirty="0"/>
            </a:br>
            <a:r>
              <a:rPr lang="en-US" altLang="en-US" b="1" dirty="0"/>
              <a:t>Areas:</a:t>
            </a:r>
            <a:r>
              <a:rPr lang="en-US" altLang="en-US" dirty="0"/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Optimization:</a:t>
            </a:r>
            <a:r>
              <a:rPr lang="en-US" altLang="en-US" dirty="0"/>
              <a:t> Selection of a best alternative from some set of available alternatives using an objective criterion.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Statistics:</a:t>
            </a:r>
            <a:r>
              <a:rPr lang="en-US" altLang="en-US" dirty="0"/>
              <a:t> Study of the collection, analysis, interpretation, presentation, and organization of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/>
              <a:t>Learning Strategy:</a:t>
            </a:r>
            <a:r>
              <a:rPr lang="en-US" altLang="en-US" sz="1600" dirty="0"/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Statistical learning:</a:t>
            </a:r>
            <a:r>
              <a:rPr lang="en-US" altLang="en-US" dirty="0"/>
              <a:t> deals with the problem of finding a </a:t>
            </a:r>
            <a:r>
              <a:rPr lang="en-US" altLang="en-US" b="1" dirty="0"/>
              <a:t>predictive function</a:t>
            </a:r>
            <a:r>
              <a:rPr lang="en-US" altLang="en-US" dirty="0"/>
              <a:t> based on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Machine Learning</a:t>
            </a:r>
            <a:r>
              <a:rPr lang="en-US" altLang="en-US" dirty="0"/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/>
              <a:t>Techniques: </a:t>
            </a:r>
            <a:r>
              <a:rPr lang="en-US" altLang="en-US" dirty="0"/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Data Mining:</a:t>
            </a:r>
            <a:r>
              <a:rPr lang="en-US" altLang="en-US" dirty="0"/>
              <a:t> </a:t>
            </a:r>
            <a:r>
              <a:rPr lang="en-US" altLang="en-US" b="1" dirty="0"/>
              <a:t>Analyze a given dataset</a:t>
            </a:r>
            <a:r>
              <a:rPr lang="en-US" altLang="en-US" dirty="0"/>
              <a:t> to gain insights (knowledge) that can be used to improve outcomes.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/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/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Statistics / </a:t>
            </a:r>
          </a:p>
          <a:p>
            <a:r>
              <a:rPr lang="en-US" altLang="en-US" sz="1500" b="1" dirty="0"/>
              <a:t>Machine </a:t>
            </a:r>
            <a:br>
              <a:rPr lang="en-US" altLang="en-US" sz="1500" b="1" dirty="0"/>
            </a:br>
            <a:r>
              <a:rPr lang="en-US" altLang="en-US" sz="1500" b="1" dirty="0"/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Operations </a:t>
            </a:r>
          </a:p>
          <a:p>
            <a:r>
              <a:rPr lang="en-US" altLang="en-US" sz="1500" b="1" dirty="0"/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Evaluate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Predictive</a:t>
            </a:r>
          </a:p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999999"/>
                </a:solidFill>
              </a:rPr>
              <a:t>Source: T. Stadelmann, et al., Applied Data Science in Europe</a:t>
            </a:r>
          </a:p>
          <a:p>
            <a:endParaRPr lang="en-US" altLang="en-US"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/>
              <a:t>2024 Gartner MQ Data Science and Machine Learning.</a:t>
            </a:r>
          </a:p>
          <a:p>
            <a:endParaRPr lang="en-US" altLang="en-US" sz="2200" dirty="0"/>
          </a:p>
          <a:p>
            <a:r>
              <a:rPr lang="en-US" altLang="en-US" sz="2200" dirty="0"/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figure1-1">
            <a:extLst>
              <a:ext uri="{FF2B5EF4-FFF2-40B4-BE49-F238E27FC236}">
                <a16:creationId xmlns:a16="http://schemas.microsoft.com/office/drawing/2014/main" id="{57F84B2B-EB6D-B2EA-EC9B-3F07CE7C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/>
          <a:stretch/>
        </p:blipFill>
        <p:spPr bwMode="auto">
          <a:xfrm>
            <a:off x="732219" y="1570037"/>
            <a:ext cx="534593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Open Sans" pitchFamily="32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Popularity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8412163" y="1631950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/>
              <a:t>https://www.kdnuggets.com/polls/</a:t>
            </a:r>
            <a:endParaRPr lang="en-US" altLang="en-US" sz="1300" dirty="0">
              <a:solidFill>
                <a:srgbClr val="6666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BF4F6-FA5F-F4E2-3A49-52F6C8D4B75C}"/>
              </a:ext>
            </a:extLst>
          </p:cNvPr>
          <p:cNvGrpSpPr/>
          <p:nvPr/>
        </p:nvGrpSpPr>
        <p:grpSpPr>
          <a:xfrm>
            <a:off x="693043" y="1598474"/>
            <a:ext cx="7639049" cy="4742363"/>
            <a:chOff x="693043" y="1598474"/>
            <a:chExt cx="7639049" cy="4742363"/>
          </a:xfrm>
        </p:grpSpPr>
        <p:pic>
          <p:nvPicPr>
            <p:cNvPr id="57356" name="Picture 12" descr="Top Analytics Data Science Machine Learning Software 2019, 3 yrs">
              <a:extLst>
                <a:ext uri="{FF2B5EF4-FFF2-40B4-BE49-F238E27FC236}">
                  <a16:creationId xmlns:a16="http://schemas.microsoft.com/office/drawing/2014/main" id="{4D04C25B-63FA-4C3F-9777-C40247DE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3" y="1598474"/>
              <a:ext cx="7639049" cy="4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0252B-EBB1-04E9-D072-D0BE17BF3293}"/>
                </a:ext>
              </a:extLst>
            </p:cNvPr>
            <p:cNvSpPr txBox="1"/>
            <p:nvPr/>
          </p:nvSpPr>
          <p:spPr>
            <a:xfrm>
              <a:off x="1230312" y="3059662"/>
              <a:ext cx="7784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Python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CEDCBA-C98B-E175-6EC0-2AB4670579C1}"/>
                </a:ext>
              </a:extLst>
            </p:cNvPr>
            <p:cNvSpPr txBox="1"/>
            <p:nvPr/>
          </p:nvSpPr>
          <p:spPr>
            <a:xfrm>
              <a:off x="925512" y="3568271"/>
              <a:ext cx="11335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 Language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851B92-732F-019A-ACE3-E1DA3491A569}"/>
                </a:ext>
              </a:extLst>
            </p:cNvPr>
            <p:cNvSpPr txBox="1"/>
            <p:nvPr/>
          </p:nvSpPr>
          <p:spPr>
            <a:xfrm>
              <a:off x="1446110" y="3906825"/>
              <a:ext cx="6048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Excel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11408-5EC3-2655-7B51-8CA43B72D39A}"/>
                </a:ext>
              </a:extLst>
            </p:cNvPr>
            <p:cNvSpPr txBox="1"/>
            <p:nvPr/>
          </p:nvSpPr>
          <p:spPr>
            <a:xfrm>
              <a:off x="768182" y="4414656"/>
              <a:ext cx="13403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SQL Language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666666"/>
                </a:solidFill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>
                <a:solidFill>
                  <a:srgbClr val="666666"/>
                </a:solidFill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/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/>
              <a:t>Usama M. Fayyad, Gregory </a:t>
            </a:r>
            <a:r>
              <a:rPr lang="en-US" altLang="en-US" sz="1100" dirty="0" err="1"/>
              <a:t>Piatetsky</a:t>
            </a:r>
            <a:r>
              <a:rPr lang="en-US" altLang="en-US" sz="1100" dirty="0"/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>
                <a:solidFill>
                  <a:srgbClr val="808080"/>
                </a:solidFill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/>
                <a:t>Computation</a:t>
              </a:r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r>
                <a:rPr lang="en-US" altLang="en-US" sz="1600" b="1"/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Distributed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>
                <a:solidFill>
                  <a:srgbClr val="FFFFFF"/>
                </a:solidFill>
              </a:rPr>
              <a:t>Distributed</a:t>
            </a:r>
            <a:r>
              <a:rPr lang="en-US" altLang="en-US" sz="1500" b="1"/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/>
              <a:t>USA Today Network</a:t>
            </a:r>
            <a:r>
              <a:rPr lang="en-US" altLang="en-US" sz="1400" b="1">
                <a:hlinkClick r:id="rId3"/>
              </a:rPr>
              <a:t> Josh Hafner</a:t>
            </a:r>
            <a:r>
              <a:rPr lang="en-US" altLang="en-US" sz="1400" b="1"/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3342</Words>
  <Application>Microsoft Office PowerPoint</Application>
  <PresentationFormat>Custom</PresentationFormat>
  <Paragraphs>787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Microsoft YaHei</vt:lpstr>
      <vt:lpstr>Arial</vt:lpstr>
      <vt:lpstr>Calibri</vt:lpstr>
      <vt:lpstr>Calibri Light</vt:lpstr>
      <vt:lpstr>Monotype Sorts</vt:lpstr>
      <vt:lpstr>Open Sans</vt:lpstr>
      <vt:lpstr>source sans pro</vt:lpstr>
      <vt:lpstr>Times New Roman</vt:lpstr>
      <vt:lpstr>Ubuntu</vt:lpstr>
      <vt:lpstr>Wingdings</vt:lpstr>
      <vt:lpstr>Office Theme</vt:lpstr>
      <vt:lpstr>Introduction to Data Mining 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Tasks</vt:lpstr>
      <vt:lpstr>Data Mining Tasks</vt:lpstr>
      <vt:lpstr>Clustering</vt:lpstr>
      <vt:lpstr>Clustering: Market Segmentation</vt:lpstr>
      <vt:lpstr>Clustering Documents</vt:lpstr>
      <vt:lpstr>Clustering: Data Reduction</vt:lpstr>
      <vt:lpstr>Data Mining Tasks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Tasks</vt:lpstr>
      <vt:lpstr>Regression</vt:lpstr>
      <vt:lpstr>Data Mining Tasks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Tasks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Legal,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 </dc:title>
  <dc:creator>michael</dc:creator>
  <cp:lastModifiedBy>Hahsler, Michael</cp:lastModifiedBy>
  <cp:revision>16</cp:revision>
  <dcterms:created xsi:type="dcterms:W3CDTF">2021-01-15T16:39:58Z</dcterms:created>
  <dcterms:modified xsi:type="dcterms:W3CDTF">2024-09-11T16:33:08Z</dcterms:modified>
</cp:coreProperties>
</file>